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3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8"/>
    <p:restoredTop sz="89055"/>
  </p:normalViewPr>
  <p:slideViewPr>
    <p:cSldViewPr>
      <p:cViewPr varScale="1">
        <p:scale>
          <a:sx n="111" d="100"/>
          <a:sy n="111" d="100"/>
        </p:scale>
        <p:origin x="882" y="10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639" cy="511176"/>
          </a:xfrm>
          <a:prstGeom prst="rect">
            <a:avLst/>
          </a:prstGeom>
        </p:spPr>
        <p:txBody>
          <a:bodyPr vert="horz" lIns="91449" tIns="45724" rIns="91449" bIns="45724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836" y="0"/>
            <a:ext cx="3078639" cy="511176"/>
          </a:xfrm>
          <a:prstGeom prst="rect">
            <a:avLst/>
          </a:prstGeom>
        </p:spPr>
        <p:txBody>
          <a:bodyPr vert="horz" lIns="91449" tIns="45724" rIns="91449" bIns="45724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AD56397-96EB-4B9B-B73E-B0DE894BA706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852"/>
            <a:ext cx="3078639" cy="511176"/>
          </a:xfrm>
          <a:prstGeom prst="rect">
            <a:avLst/>
          </a:prstGeom>
        </p:spPr>
        <p:txBody>
          <a:bodyPr vert="horz" lIns="91449" tIns="45724" rIns="91449" bIns="45724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836" y="9721852"/>
            <a:ext cx="3078639" cy="511176"/>
          </a:xfrm>
          <a:prstGeom prst="rect">
            <a:avLst/>
          </a:prstGeom>
        </p:spPr>
        <p:txBody>
          <a:bodyPr vert="horz" lIns="91449" tIns="45724" rIns="91449" bIns="45724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85EE255-EB82-498D-BBDB-CD68D295562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1731"/>
          </a:xfrm>
          <a:prstGeom prst="rect">
            <a:avLst/>
          </a:prstGeom>
        </p:spPr>
        <p:txBody>
          <a:bodyPr vert="horz" lIns="99058" tIns="49528" rIns="99058" bIns="49528"/>
          <a:lstStyle>
            <a:lvl1pPr algn="l">
              <a:defRPr sz="1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4" y="2"/>
            <a:ext cx="3078427" cy="511731"/>
          </a:xfrm>
          <a:prstGeom prst="rect">
            <a:avLst/>
          </a:prstGeom>
        </p:spPr>
        <p:txBody>
          <a:bodyPr vert="horz" lIns="99058" tIns="49528" rIns="99058" bIns="49528"/>
          <a:lstStyle>
            <a:lvl1pPr algn="r">
              <a:defRPr sz="1400"/>
            </a:lvl1pPr>
          </a:lstStyle>
          <a:p>
            <a:pPr lvl="0">
              <a:defRPr lang="ko-KR" altLang="en-US"/>
            </a:pPr>
            <a:fld id="{8138FCCD-07B7-47B0-A7AA-A03D63EC9D3F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8" tIns="49528" rIns="99058" bIns="49528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vert="horz" lIns="99058" tIns="49528" rIns="99058" bIns="49528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1731"/>
          </a:xfrm>
          <a:prstGeom prst="rect">
            <a:avLst/>
          </a:prstGeom>
        </p:spPr>
        <p:txBody>
          <a:bodyPr vert="horz" lIns="99058" tIns="49528" rIns="99058" bIns="49528" anchor="b"/>
          <a:lstStyle>
            <a:lvl1pPr algn="l">
              <a:defRPr sz="1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</p:spPr>
        <p:txBody>
          <a:bodyPr vert="horz" lIns="99058" tIns="49528" rIns="99058" bIns="49528" anchor="b"/>
          <a:lstStyle>
            <a:lvl1pPr algn="r">
              <a:defRPr sz="1400"/>
            </a:lvl1pPr>
          </a:lstStyle>
          <a:p>
            <a:pPr lvl="0">
              <a:defRPr lang="ko-KR" altLang="en-US"/>
            </a:pPr>
            <a:fld id="{206250C4-0E9A-42DD-85A1-087716A785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4" name="Google Shape;84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0" name="Google Shape;11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8" name="Google Shape;138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487C-8DB3-45EB-9538-2500040D0F0E}" type="datetimeFigureOut">
              <a:rPr lang="ko-KR" altLang="en-US" smtClean="0"/>
              <a:pPr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28754"/>
            <a:ext cx="9144000" cy="680049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>
            <a:lvl1pPr>
              <a:buFont typeface="Wingdings"/>
              <a:buChar char="v"/>
              <a:defRPr sz="2000"/>
            </a:lvl1pPr>
            <a:lvl2pPr>
              <a:buFont typeface="Wingdings"/>
              <a:buChar char="§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20336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0" y="6223956"/>
            <a:ext cx="1631504" cy="634044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093296"/>
            <a:ext cx="1703512" cy="764704"/>
          </a:xfrm>
          <a:prstGeom prst="rect">
            <a:avLst/>
          </a:prstGeom>
          <a:solidFill>
            <a:schemeClr val="bg1">
              <a:alpha val="4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 rotWithShape="1">
            <a:blip r:embed="rId2"/>
            <a:stretch>
              <a:fillRect/>
            </a:stretch>
          </p:blipFill>
          <p:spPr>
            <a:xfrm>
              <a:off x="0" y="28754"/>
              <a:ext cx="9144000" cy="68004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 userDrawn="1"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755576" y="1592796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 algn="ctr">
              <a:defRPr/>
            </a:pPr>
            <a:r>
              <a:rPr lang="ko-KR" altLang="en-US"/>
              <a:t>인공지능 중심의 국방 </a:t>
            </a:r>
            <a:r>
              <a:rPr lang="en-US" altLang="ko-KR"/>
              <a:t>ICT</a:t>
            </a:r>
            <a:endParaRPr b="1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[4/4]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10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약관 확인 후 "계정만들기"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7528" y="1415911"/>
            <a:ext cx="5400600" cy="4605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소개 &amp; 사용하기 [1/11]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코랩이란?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11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4875348"/>
            <a:ext cx="8352928" cy="132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교육과 과학 연구를 목적으로 개발한 도구, 2017 무료로 공개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코드를 실행하거나, 텍스트/그래프 등 설명을 추가할 수 있음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드라이브와 연동하여 완전한 클라우드 기반의 프로그래밍이 가능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9456" y="2240986"/>
            <a:ext cx="7338069" cy="262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소개 &amp; 사용하기 [2/11]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어떻게 설치할까?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12</a:t>
            </a:fld>
            <a:endParaRPr lang="en-US" altLang="ko-KR"/>
          </a:p>
        </p:txBody>
      </p:sp>
      <p:sp>
        <p:nvSpPr>
          <p:cNvPr id="13" name="TextBox 12">
            <a:hlinkClick r:id="rId3"/>
          </p:cNvPr>
          <p:cNvSpPr txBox="1"/>
          <p:nvPr/>
        </p:nvSpPr>
        <p:spPr>
          <a:xfrm>
            <a:off x="1489521" y="1910750"/>
            <a:ext cx="6550695" cy="366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en-US" dirty="0">
                <a:hlinkClick r:id="rId3"/>
              </a:rPr>
              <a:t>https://colab.research.google.com/</a:t>
            </a:r>
            <a:endParaRPr lang="en-US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9396" y="4778516"/>
            <a:ext cx="8352928" cy="132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구글의 서버중 하나의 컴퓨터에 접속하여 원격으로 하드웨어를 운용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파이썬을 사용하며 쥬피터 노트북 플랫폼을 이용하여 코딩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Tensorflow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keras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등 딥러닝 개발에 필요한 대부분의 툴이 세팅되어 있음</a:t>
            </a:r>
          </a:p>
        </p:txBody>
      </p:sp>
      <p:sp>
        <p:nvSpPr>
          <p:cNvPr id="16" name="말풍선: 사각형 15"/>
          <p:cNvSpPr/>
          <p:nvPr/>
        </p:nvSpPr>
        <p:spPr>
          <a:xfrm>
            <a:off x="3719736" y="3140968"/>
            <a:ext cx="4320480" cy="1368152"/>
          </a:xfrm>
          <a:prstGeom prst="wedgeRectCallout">
            <a:avLst>
              <a:gd name="adj1" fmla="val -52832"/>
              <a:gd name="adj2" fmla="val -11670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/>
              <a:t>링크로 접속만 하면 </a:t>
            </a:r>
            <a:r>
              <a:rPr lang="ko-KR" altLang="en-US" b="1" dirty="0">
                <a:solidFill>
                  <a:srgbClr val="FFC000"/>
                </a:solidFill>
              </a:rPr>
              <a:t>설치과정 없이 바로</a:t>
            </a:r>
          </a:p>
          <a:p>
            <a:pPr algn="ctr">
              <a:defRPr lang="ko-KR" altLang="en-US"/>
            </a:pPr>
            <a:r>
              <a:rPr lang="ko-KR" altLang="en-US" dirty="0"/>
              <a:t>딥러닝 개발 도구들을 사용할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 dirty="0" err="1">
                <a:latin typeface="맑은 고딕"/>
                <a:ea typeface="맑은 고딕"/>
                <a:cs typeface="맑은 고딕"/>
              </a:rPr>
              <a:t>코랩의</a:t>
            </a:r>
            <a:r>
              <a:rPr lang="ko-KR" altLang="en-US" sz="2000" b="1" dirty="0">
                <a:latin typeface="맑은 고딕"/>
                <a:ea typeface="맑은 고딕"/>
                <a:cs typeface="맑은 고딕"/>
              </a:rPr>
              <a:t> 장점</a:t>
            </a:r>
            <a:endParaRPr lang="ko-KR" altLang="en-US" sz="2000" b="1" dirty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13</a:t>
            </a:fld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659396" y="4778516"/>
            <a:ext cx="835292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dirty="0">
                <a:latin typeface="맑은 고딕"/>
                <a:ea typeface="맑은 고딕"/>
                <a:cs typeface="맑은 고딕"/>
              </a:rPr>
              <a:t>Cloud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 기반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별도의 프로그램 설치가 필요 없으며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, </a:t>
            </a:r>
          </a:p>
          <a:p>
            <a:pPr marL="360045" lvl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defRPr lang="ko-KR" altLang="en-US"/>
            </a:pPr>
            <a:r>
              <a:rPr lang="en-US" altLang="ko-KR" dirty="0">
                <a:latin typeface="맑은 고딕"/>
                <a:ea typeface="맑은 고딕"/>
                <a:cs typeface="맑은 고딕"/>
              </a:rPr>
              <a:t>	            </a:t>
            </a:r>
            <a:r>
              <a:rPr lang="en-US" altLang="ko-KR" sz="900" dirty="0"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다양한 라이브러리들이 이미 세팅이 되어 있음</a:t>
            </a:r>
            <a:endParaRPr lang="en-US" altLang="ko-KR" dirty="0">
              <a:latin typeface="맑은 고딕"/>
              <a:ea typeface="맑은 고딕"/>
              <a:cs typeface="맑은 고딕"/>
            </a:endParaRP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웹 브라우저 기반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인터넷만 접속이 되면 사용 가능하며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, </a:t>
            </a:r>
          </a:p>
          <a:p>
            <a:pPr marL="360045" lvl="1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defRPr lang="ko-KR" altLang="en-US"/>
            </a:pPr>
            <a:r>
              <a:rPr lang="en-US" altLang="ko-KR" dirty="0">
                <a:latin typeface="맑은 고딕"/>
                <a:ea typeface="맑은 고딕"/>
                <a:cs typeface="맑은 고딕"/>
              </a:rPr>
              <a:t>	 	         </a:t>
            </a:r>
            <a:r>
              <a:rPr lang="ko-KR" altLang="en-US" dirty="0">
                <a:latin typeface="맑은 고딕"/>
                <a:ea typeface="맑은 고딕"/>
                <a:cs typeface="맑은 고딕"/>
              </a:rPr>
              <a:t>장소 제약을 받지 않음</a:t>
            </a:r>
            <a:r>
              <a:rPr lang="en-US" altLang="ko-KR" dirty="0">
                <a:latin typeface="맑은 고딕"/>
                <a:ea typeface="맑은 고딕"/>
                <a:cs typeface="맑은 고딕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EC22B-C9BD-452E-AE9A-0C0056B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27" y="1500539"/>
            <a:ext cx="3096766" cy="163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30D64-4DF3-43AB-8B9B-7321245ED7B5}"/>
              </a:ext>
            </a:extLst>
          </p:cNvPr>
          <p:cNvSpPr txBox="1"/>
          <p:nvPr/>
        </p:nvSpPr>
        <p:spPr>
          <a:xfrm>
            <a:off x="3844752" y="2116482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ko-KR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C868B-E501-46CB-A6C3-9EC0EB3AD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491" y="3506976"/>
            <a:ext cx="1250764" cy="13359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F79EDD-FFE1-4513-8F1C-BFB05B9E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32" y="3506976"/>
            <a:ext cx="1250764" cy="133592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69CA0F-EB24-4B03-A466-C53CBB94F1BF}"/>
              </a:ext>
            </a:extLst>
          </p:cNvPr>
          <p:cNvCxnSpPr/>
          <p:nvPr/>
        </p:nvCxnSpPr>
        <p:spPr>
          <a:xfrm flipH="1">
            <a:off x="2726421" y="2907785"/>
            <a:ext cx="432048" cy="6480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F01106-538B-46B3-B581-9020FA4AF2A0}"/>
              </a:ext>
            </a:extLst>
          </p:cNvPr>
          <p:cNvCxnSpPr>
            <a:cxnSpLocks/>
          </p:cNvCxnSpPr>
          <p:nvPr/>
        </p:nvCxnSpPr>
        <p:spPr>
          <a:xfrm>
            <a:off x="5896769" y="2907785"/>
            <a:ext cx="432048" cy="6480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58FF81-3CDA-474E-A403-EE63844FDBB0}"/>
              </a:ext>
            </a:extLst>
          </p:cNvPr>
          <p:cNvSpPr txBox="1"/>
          <p:nvPr/>
        </p:nvSpPr>
        <p:spPr>
          <a:xfrm>
            <a:off x="1090080" y="3042282"/>
            <a:ext cx="167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학교</a:t>
            </a:r>
            <a:r>
              <a:rPr lang="ko-KR" altLang="en-US" dirty="0"/>
              <a:t>에서도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DD5C5-8528-4D0C-9218-1F0E43453348}"/>
              </a:ext>
            </a:extLst>
          </p:cNvPr>
          <p:cNvSpPr txBox="1"/>
          <p:nvPr/>
        </p:nvSpPr>
        <p:spPr>
          <a:xfrm>
            <a:off x="6643012" y="304228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집</a:t>
            </a:r>
            <a:r>
              <a:rPr lang="ko-KR" altLang="en-US" dirty="0"/>
              <a:t>에서도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4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en-US" altLang="en-US" sz="2000" dirty="0">
                <a:hlinkClick r:id="rId3"/>
              </a:rPr>
              <a:t>https://colab.research.google.com/</a:t>
            </a:r>
            <a:r>
              <a:rPr lang="en-US" altLang="en-US" sz="2000" dirty="0"/>
              <a:t> </a:t>
            </a:r>
            <a:r>
              <a:rPr lang="ko-KR" altLang="en-US" sz="2000" dirty="0"/>
              <a:t>접속</a:t>
            </a: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-&gt; </a:t>
            </a:r>
            <a:r>
              <a:rPr lang="ko-KR" altLang="en-US" sz="2000" b="1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새노트</a:t>
            </a:r>
            <a:endParaRPr lang="ko-KR" altLang="en-US" sz="2000" b="1" dirty="0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14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F3A1E-1E12-4092-9F4A-3094B832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591" y="2215079"/>
            <a:ext cx="5772472" cy="3923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213ED4-AF0E-4844-B559-07EF93CE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" y="2122747"/>
            <a:ext cx="8364258" cy="3355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5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기본적인 사용법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15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952673"/>
            <a:ext cx="8352928" cy="50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상단의 바에서 파일을 열거나 저장, 실행, 설정변경 등 을 할 수 있음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43608" y="2446887"/>
            <a:ext cx="3600400" cy="24777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213ED4-AF0E-4844-B559-07EF93CE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" y="2122747"/>
            <a:ext cx="8364258" cy="3355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6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기본적인 사용법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16</a:t>
            </a:fld>
            <a:endParaRPr lang="en-US" alt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388C1D-8A7E-4162-94DC-279E4CA33668}"/>
              </a:ext>
            </a:extLst>
          </p:cNvPr>
          <p:cNvSpPr/>
          <p:nvPr/>
        </p:nvSpPr>
        <p:spPr>
          <a:xfrm>
            <a:off x="7740352" y="2217249"/>
            <a:ext cx="432048" cy="353525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92E67-5DE6-4A7E-99BF-761B67E2DF9A}"/>
              </a:ext>
            </a:extLst>
          </p:cNvPr>
          <p:cNvSpPr txBox="1"/>
          <p:nvPr/>
        </p:nvSpPr>
        <p:spPr>
          <a:xfrm>
            <a:off x="659396" y="5952673"/>
            <a:ext cx="8352928" cy="903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상단의 "도구" - "</a:t>
            </a:r>
            <a:r>
              <a:rPr lang="ko-KR" altLang="en-US" sz="180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설정"에서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테마나 편집기 표시정보를 선택가능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"도구" - "</a:t>
            </a:r>
            <a:r>
              <a:rPr lang="ko-KR" altLang="en-US" sz="180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단축키"에서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사용자에 맞춰 단축키 지정가능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21C7C-AD6F-4B07-9CDC-1592E9CB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00"/>
          <a:stretch>
            <a:fillRect/>
          </a:stretch>
        </p:blipFill>
        <p:spPr>
          <a:xfrm>
            <a:off x="1055440" y="1772816"/>
            <a:ext cx="681608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7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셀 추가하기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17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793923"/>
            <a:ext cx="8352928" cy="90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텍스트셀은 코드에서 작동하지 않는 설명이나 참고 자료를 입력하는 영역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코드셀은 파이썬 코드를 입력하여 컴파일 되는 영역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400" y="2208419"/>
            <a:ext cx="8136904" cy="309278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890956" y="4231465"/>
            <a:ext cx="700988" cy="24777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5" name="직선 화살표 연결선 24"/>
          <p:cNvCxnSpPr>
            <a:stCxn id="26" idx="1"/>
            <a:endCxn id="24" idx="2"/>
          </p:cNvCxnSpPr>
          <p:nvPr/>
        </p:nvCxnSpPr>
        <p:spPr>
          <a:xfrm rot="10800000">
            <a:off x="5241450" y="4479239"/>
            <a:ext cx="1186992" cy="1005117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28442" y="5302250"/>
            <a:ext cx="2102148" cy="36421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텍스트셀 추가하기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150122" y="4231465"/>
            <a:ext cx="700988" cy="247773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화살표 연결선 27"/>
          <p:cNvCxnSpPr>
            <a:stCxn id="29" idx="0"/>
            <a:endCxn id="27" idx="2"/>
          </p:cNvCxnSpPr>
          <p:nvPr/>
        </p:nvCxnSpPr>
        <p:spPr>
          <a:xfrm flipV="1">
            <a:off x="1992665" y="4479239"/>
            <a:ext cx="2507951" cy="817730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55440" y="5296969"/>
            <a:ext cx="1874450" cy="36427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코드셀 추가하기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672064" y="3022889"/>
            <a:ext cx="1957298" cy="270396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1" name="직선 화살표 연결선 30"/>
          <p:cNvCxnSpPr>
            <a:stCxn id="32" idx="2"/>
            <a:endCxn id="30" idx="0"/>
          </p:cNvCxnSpPr>
          <p:nvPr/>
        </p:nvCxnSpPr>
        <p:spPr>
          <a:xfrm rot="16200000" flipH="1">
            <a:off x="6933845" y="2306021"/>
            <a:ext cx="851130" cy="582605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91943" y="1804242"/>
            <a:ext cx="2952329" cy="36751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순서 바꾸기 삭제 등 가능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27448" y="3140968"/>
            <a:ext cx="3744416" cy="864096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4" name="직선 화살표 연결선 33"/>
          <p:cNvCxnSpPr>
            <a:stCxn id="35" idx="2"/>
            <a:endCxn id="33" idx="0"/>
          </p:cNvCxnSpPr>
          <p:nvPr/>
        </p:nvCxnSpPr>
        <p:spPr>
          <a:xfrm rot="5400000">
            <a:off x="2580886" y="2588564"/>
            <a:ext cx="971173" cy="133634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78693" y="1804242"/>
            <a:ext cx="3909195" cy="36555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/>
              <a:t>텍스트, 표, 그림, 링크 등 입력가능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 입력해보기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18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793923"/>
            <a:ext cx="8352928" cy="90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코드셀을 하나 더 추가하여 위의 코드를 입력해보자.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좌측의 재생모양 버튼을 누르거나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alt + enter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를 눌러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run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할 수 있음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9576" y="1772816"/>
            <a:ext cx="6480720" cy="394257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423592" y="3645024"/>
            <a:ext cx="360040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8" name="직선 화살표 연결선 37"/>
          <p:cNvCxnSpPr>
            <a:stCxn id="39" idx="0"/>
            <a:endCxn id="37" idx="1"/>
          </p:cNvCxnSpPr>
          <p:nvPr/>
        </p:nvCxnSpPr>
        <p:spPr>
          <a:xfrm flipV="1">
            <a:off x="1271464" y="3825044"/>
            <a:ext cx="1152128" cy="324036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7367" y="4149080"/>
            <a:ext cx="1728192" cy="145924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눌러서 </a:t>
            </a:r>
            <a:r>
              <a:rPr lang="en-US" altLang="ko-KR"/>
              <a:t>run</a:t>
            </a:r>
          </a:p>
          <a:p>
            <a:pPr algn="ctr">
              <a:defRPr lang="ko-KR" altLang="en-US"/>
            </a:pP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 또는</a:t>
            </a:r>
          </a:p>
          <a:p>
            <a:pPr algn="ctr">
              <a:defRPr lang="ko-KR" altLang="en-US"/>
            </a:pPr>
            <a:endParaRPr lang="ko-KR" altLang="en-US"/>
          </a:p>
          <a:p>
            <a:pPr algn="ctr">
              <a:defRPr lang="ko-KR" altLang="en-US"/>
            </a:pPr>
            <a:r>
              <a:rPr lang="en-US" altLang="ko-KR"/>
              <a:t>alt + enter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6487" y="1844824"/>
            <a:ext cx="5751761" cy="4019737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9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파일 저장하기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19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793923"/>
            <a:ext cx="8352928" cy="90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상단을 클릭하여 파일명을 입력해주면 파일명이 변경된다.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저장 단축키는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ctr+s,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불러오기는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ctr+o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071664" y="2132856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8" name="직선 화살표 연결선 37"/>
          <p:cNvCxnSpPr>
            <a:stCxn id="39" idx="0"/>
            <a:endCxn id="37" idx="1"/>
          </p:cNvCxnSpPr>
          <p:nvPr/>
        </p:nvCxnSpPr>
        <p:spPr>
          <a:xfrm rot="5400000" flipH="1" flipV="1">
            <a:off x="1307468" y="2384884"/>
            <a:ext cx="1836204" cy="1692188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7368" y="4149080"/>
            <a:ext cx="1944216" cy="64009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클릭하여 </a:t>
            </a:r>
          </a:p>
          <a:p>
            <a:pPr algn="ctr">
              <a:defRPr lang="ko-KR" altLang="en-US"/>
            </a:pPr>
            <a:r>
              <a:rPr lang="ko-KR" altLang="en-US"/>
              <a:t>이름 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육군사관학교 컴퓨터과학과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2</a:t>
            </a:fld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 lvl="0">
              <a:defRPr/>
            </a:pPr>
            <a:r>
              <a:rPr lang="ko-KR"/>
              <a:t>목  차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t" anchorCtr="0">
            <a:noAutofit/>
          </a:bodyPr>
          <a:lstStyle/>
          <a:p>
            <a:pPr marL="711987" indent="-395456">
              <a:lnSpc>
                <a:spcPct val="140000"/>
              </a:lnSpc>
              <a:spcBef>
                <a:spcPts val="0"/>
              </a:spcBef>
              <a:buSzPct val="25000"/>
              <a:defRPr/>
            </a:pPr>
            <a:r>
              <a:rPr lang="ko-KR" altLang="en-US" sz="2500"/>
              <a:t>과목 소개</a:t>
            </a:r>
          </a:p>
          <a:p>
            <a:pPr marL="711987" indent="-395456">
              <a:lnSpc>
                <a:spcPct val="140000"/>
              </a:lnSpc>
              <a:spcBef>
                <a:spcPts val="0"/>
              </a:spcBef>
              <a:buSzPct val="25000"/>
              <a:defRPr/>
            </a:pPr>
            <a:endParaRPr lang="ko-KR" altLang="en-US" sz="2500"/>
          </a:p>
          <a:p>
            <a:pPr marL="711987" indent="-395456">
              <a:lnSpc>
                <a:spcPct val="140000"/>
              </a:lnSpc>
              <a:spcBef>
                <a:spcPts val="517"/>
              </a:spcBef>
              <a:buSzPct val="25000"/>
              <a:defRPr/>
            </a:pPr>
            <a:r>
              <a:rPr lang="ko-KR" altLang="en-US" sz="2500" b="0"/>
              <a:t>구글 코랩</a:t>
            </a:r>
            <a:r>
              <a:rPr lang="en-US" altLang="ko-KR" sz="2500" b="0"/>
              <a:t> </a:t>
            </a:r>
            <a:r>
              <a:rPr lang="ko-KR" altLang="en-US" sz="2500" b="0"/>
              <a:t>가입 </a:t>
            </a:r>
          </a:p>
          <a:p>
            <a:pPr marL="711987" indent="-395456">
              <a:lnSpc>
                <a:spcPct val="140000"/>
              </a:lnSpc>
              <a:spcBef>
                <a:spcPts val="517"/>
              </a:spcBef>
              <a:buSzPct val="25000"/>
              <a:defRPr/>
            </a:pPr>
            <a:endParaRPr lang="ko-KR" altLang="en-US" sz="2500" b="0"/>
          </a:p>
          <a:p>
            <a:pPr marL="711987" indent="-395456">
              <a:lnSpc>
                <a:spcPct val="140000"/>
              </a:lnSpc>
              <a:spcBef>
                <a:spcPts val="517"/>
              </a:spcBef>
              <a:buSzPct val="25000"/>
              <a:defRPr/>
            </a:pPr>
            <a:r>
              <a:rPr lang="ko-KR" altLang="en-US" sz="2500"/>
              <a:t>구글 코랩</a:t>
            </a:r>
            <a:r>
              <a:rPr lang="en-US" altLang="ko-KR" sz="2500"/>
              <a:t> </a:t>
            </a:r>
            <a:r>
              <a:rPr lang="ko-KR" altLang="en-US" sz="2500" b="0"/>
              <a:t>사용법</a:t>
            </a:r>
            <a:endParaRPr sz="25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10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드라이브에 저장하기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20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889173"/>
            <a:ext cx="8352928" cy="909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"파일" - "드라이브에 사본 저장" 하여 구글 드라이브에 저장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"파일" - "노트 열기" - "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Google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드라이브" 에서 불러오기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525" y="1772816"/>
            <a:ext cx="4248472" cy="413838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18178" y="3573016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rcRect r="24660" b="-680"/>
          <a:stretch>
            <a:fillRect/>
          </a:stretch>
        </p:blipFill>
        <p:spPr>
          <a:xfrm>
            <a:off x="4511824" y="1772816"/>
            <a:ext cx="4578047" cy="4176463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68178" y="2144264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227763" y="3255514"/>
            <a:ext cx="1944216" cy="36004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소개 &amp; 사용하기 [1</a:t>
            </a:r>
            <a:r>
              <a:rPr kumimoji="0" lang="en-US" altLang="ko-KR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드라이브에 저장하기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21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889173"/>
            <a:ext cx="8172908" cy="909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구글드라이브에서는 "내 드라이브" - "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Colab Notebooks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"에 모두 저장되어 있음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1772816"/>
            <a:ext cx="6652598" cy="391410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215680" y="2636912"/>
            <a:ext cx="2664296" cy="2592288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코랩의</a:t>
            </a:r>
            <a:r>
              <a:rPr kumimoji="0" lang="ko-KR" altLang="en-US" sz="3600" b="1" i="0" u="none" strike="noStrike" kern="1200" cap="none" normalizeH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무료 제공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무료로 제공하는 서비스는?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22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4997812"/>
            <a:ext cx="8161076" cy="17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CPU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GPU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사용에서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pro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버전과 큰 차이가 없는 하드웨어 지원 가능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12.72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GB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RAM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을 할당받아 사용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12시간 이상 세션을 유지하면 세션이 끊어져 트레이닝 하던 데이터가 모두 사라질 수 있으니 이 점에 유의하여 사용해야 함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1043608" y="1951200"/>
          <a:ext cx="7844724" cy="29899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64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6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39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무료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Colab Pro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Intel(R) Xeon(R) CPU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@ 2.20</a:t>
                      </a:r>
                      <a:r>
                        <a:rPr lang="en-US" altLang="ko-KR"/>
                        <a:t> GHz / 2.30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Intel(R) Xeon(R) CPU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@ 2.30 GHz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무료서비스 보다 우선순위로 할당)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24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K80, 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T4, P100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무료서비스 보다 우선순위로 할당)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7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12.72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고용량 : 25.51 </a:t>
                      </a:r>
                      <a:r>
                        <a:rPr lang="en-US" altLang="ko-KR"/>
                        <a:t>GB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표준 : 12.72 </a:t>
                      </a:r>
                      <a:r>
                        <a:rPr lang="en-US" altLang="ko-KR"/>
                        <a:t>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9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유지시간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12시간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24시간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파일 &gt; 새노트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23</a:t>
            </a:fld>
            <a:endParaRPr lang="en-US" altLang="ko-KR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1179" y="1916832"/>
            <a:ext cx="5501640" cy="3535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675620" y="1880828"/>
            <a:ext cx="2088232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999656" y="1376772"/>
            <a:ext cx="2232248" cy="45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1) 제목 수정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51584" y="2708920"/>
            <a:ext cx="2088232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75820" y="2723632"/>
            <a:ext cx="4680520" cy="446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2) 텍스트 추가 후, 코드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0570" y="1962688"/>
            <a:ext cx="7642860" cy="3878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24</a:t>
            </a:fld>
            <a:endParaRPr lang="en-US" altLang="ko-KR"/>
          </a:p>
        </p:txBody>
      </p:sp>
      <p:sp>
        <p:nvSpPr>
          <p:cNvPr id="20" name="직사각형 19"/>
          <p:cNvSpPr/>
          <p:nvPr/>
        </p:nvSpPr>
        <p:spPr>
          <a:xfrm>
            <a:off x="1415480" y="4257092"/>
            <a:ext cx="363640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15880" y="4293096"/>
            <a:ext cx="4680520" cy="44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더블 클릭하여 설명 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9610" y="1896008"/>
            <a:ext cx="7764780" cy="4305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25</a:t>
            </a:fld>
            <a:endParaRPr lang="en-US" altLang="ko-KR"/>
          </a:p>
        </p:txBody>
      </p:sp>
      <p:sp>
        <p:nvSpPr>
          <p:cNvPr id="20" name="직사각형 19"/>
          <p:cNvSpPr/>
          <p:nvPr/>
        </p:nvSpPr>
        <p:spPr>
          <a:xfrm>
            <a:off x="1307468" y="3429000"/>
            <a:ext cx="5184576" cy="2448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07568" y="6180504"/>
            <a:ext cx="5472608" cy="45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코드 작성후, 런타임 &gt; 모두 실행 클릭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664" y="1661128"/>
            <a:ext cx="6048672" cy="4567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26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27</a:t>
            </a:fld>
            <a:endParaRPr lang="en-US" altLang="ko-KR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3900" y="1448780"/>
            <a:ext cx="7896200" cy="424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0"/>
          <p:cNvSpPr txBox="1"/>
          <p:nvPr/>
        </p:nvSpPr>
        <p:spPr>
          <a:xfrm>
            <a:off x="659396" y="5805264"/>
            <a:ext cx="8172908" cy="498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웹 브라우저 (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HTML)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에 있는 표, 이미지 데이터 또한 불러올 수도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28</a:t>
            </a:fld>
            <a:endParaRPr lang="en-US" altLang="ko-KR"/>
          </a:p>
        </p:txBody>
      </p:sp>
      <p:sp>
        <p:nvSpPr>
          <p:cNvPr id="28" name="TextBox 20"/>
          <p:cNvSpPr txBox="1"/>
          <p:nvPr/>
        </p:nvSpPr>
        <p:spPr>
          <a:xfrm>
            <a:off x="659396" y="5805264"/>
            <a:ext cx="8172908" cy="498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폴더 &gt; 파일 업로드 &gt; 이미지 파일 업로드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3648" y="1565897"/>
            <a:ext cx="6336704" cy="4131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379476" y="3320988"/>
            <a:ext cx="360040" cy="43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47528" y="2528900"/>
            <a:ext cx="288032" cy="288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rot="5400000" flipH="1" flipV="1">
            <a:off x="1469486" y="2942946"/>
            <a:ext cx="360040" cy="1800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5106" y="1563437"/>
            <a:ext cx="6793787" cy="47098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29</a:t>
            </a:fld>
            <a:endParaRPr lang="en-US" altLang="ko-KR"/>
          </a:p>
        </p:txBody>
      </p:sp>
      <p:sp>
        <p:nvSpPr>
          <p:cNvPr id="34" name="직사각형 33"/>
          <p:cNvSpPr/>
          <p:nvPr/>
        </p:nvSpPr>
        <p:spPr>
          <a:xfrm>
            <a:off x="3971764" y="2708920"/>
            <a:ext cx="4104456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육군사관학교 컴퓨터과학과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3</a:t>
            </a:fld>
            <a:endParaRPr lang="en-US" altLang="ko-KR"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  <a:defRPr/>
            </a:pPr>
            <a:r>
              <a:rPr lang="ko-KR"/>
              <a:t>과목 소개</a:t>
            </a: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idx="1"/>
          </p:nvPr>
        </p:nvSpPr>
        <p:spPr>
          <a:xfrm>
            <a:off x="457200" y="656692"/>
            <a:ext cx="8147248" cy="55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t" anchorCtr="0">
            <a:normAutofit/>
          </a:bodyPr>
          <a:lstStyle/>
          <a:p>
            <a:pPr marL="316531" indent="-316531">
              <a:spcBef>
                <a:spcPts val="0"/>
              </a:spcBef>
              <a:buClr>
                <a:schemeClr val="dk1"/>
              </a:buClr>
              <a:buSzPct val="25000"/>
              <a:buChar char="•"/>
              <a:defRPr/>
            </a:pPr>
            <a:r>
              <a:rPr lang="ko-KR" altLang="en-US" sz="2215">
                <a:solidFill>
                  <a:schemeClr val="dk1"/>
                </a:solidFill>
              </a:rPr>
              <a:t>과목 목표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인공학습 이해 및 실습을 통한 머신러닝 원리 및 실행 절차 이해</a:t>
            </a:r>
          </a:p>
          <a:p>
            <a:pPr marL="422041" lvl="1" indent="0">
              <a:spcBef>
                <a:spcPts val="369"/>
              </a:spcBef>
              <a:buClr>
                <a:schemeClr val="dk1"/>
              </a:buClr>
              <a:buSzPct val="25000"/>
              <a:buNone/>
              <a:defRPr/>
            </a:pPr>
            <a:r>
              <a:rPr lang="ko-KR" altLang="en-US" sz="1845">
                <a:solidFill>
                  <a:schemeClr val="dk1"/>
                </a:solidFill>
              </a:rPr>
              <a:t>   ⇒ </a:t>
            </a:r>
            <a:r>
              <a:rPr lang="ko-KR" altLang="en-US" sz="1845" b="1">
                <a:solidFill>
                  <a:srgbClr val="0000FF"/>
                </a:solidFill>
              </a:rPr>
              <a:t>논리적이고 체계적인 사고력 배양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코딩 실습을 통한 머신러닝</a:t>
            </a:r>
            <a:r>
              <a:rPr lang="en-US" altLang="ko-KR" sz="1845">
                <a:solidFill>
                  <a:schemeClr val="dk1"/>
                </a:solidFill>
              </a:rPr>
              <a:t> </a:t>
            </a:r>
            <a:r>
              <a:rPr lang="ko-KR" altLang="en-US" sz="1845">
                <a:solidFill>
                  <a:schemeClr val="dk1"/>
                </a:solidFill>
              </a:rPr>
              <a:t>실습과 주도적 문제해결 능력 배양</a:t>
            </a:r>
          </a:p>
          <a:p>
            <a:pPr marL="685817" lvl="1" indent="-146542">
              <a:spcBef>
                <a:spcPts val="369"/>
              </a:spcBef>
              <a:buClr>
                <a:schemeClr val="dk1"/>
              </a:buClr>
              <a:buSzPct val="25000"/>
              <a:buNone/>
              <a:defRPr/>
            </a:pPr>
            <a:endParaRPr sz="1845">
              <a:solidFill>
                <a:schemeClr val="dk1"/>
              </a:solidFill>
            </a:endParaRPr>
          </a:p>
          <a:p>
            <a:pPr marL="316531" indent="-316531">
              <a:spcBef>
                <a:spcPts val="442"/>
              </a:spcBef>
              <a:buClr>
                <a:schemeClr val="dk1"/>
              </a:buClr>
              <a:buSzPct val="25000"/>
              <a:buChar char="•"/>
              <a:defRPr/>
            </a:pPr>
            <a:r>
              <a:rPr lang="ko-KR" altLang="en-US" sz="2215">
                <a:solidFill>
                  <a:schemeClr val="dk1"/>
                </a:solidFill>
              </a:rPr>
              <a:t>교 재 </a:t>
            </a:r>
            <a:r>
              <a:rPr lang="en-US" altLang="ko-KR" sz="2215">
                <a:solidFill>
                  <a:schemeClr val="dk1"/>
                </a:solidFill>
              </a:rPr>
              <a:t>: </a:t>
            </a:r>
            <a:r>
              <a:rPr lang="ko-KR" altLang="en-US" sz="2215" b="1">
                <a:solidFill>
                  <a:srgbClr val="0000FF"/>
                </a:solidFill>
              </a:rPr>
              <a:t>혼자 공부하는 머신러닝 </a:t>
            </a:r>
            <a:r>
              <a:rPr lang="en-US" altLang="ko-KR" sz="2215" b="1">
                <a:solidFill>
                  <a:srgbClr val="0000FF"/>
                </a:solidFill>
              </a:rPr>
              <a:t>+ </a:t>
            </a:r>
            <a:r>
              <a:rPr lang="ko-KR" altLang="en-US" sz="2215" b="1">
                <a:solidFill>
                  <a:srgbClr val="0000FF"/>
                </a:solidFill>
              </a:rPr>
              <a:t>딥러닝</a:t>
            </a:r>
          </a:p>
          <a:p>
            <a:pPr marL="316531" indent="-316531">
              <a:spcBef>
                <a:spcPts val="442"/>
              </a:spcBef>
              <a:buClr>
                <a:schemeClr val="dk1"/>
              </a:buClr>
              <a:buSzPct val="25000"/>
              <a:buNone/>
              <a:defRPr/>
            </a:pPr>
            <a:endParaRPr sz="2215">
              <a:solidFill>
                <a:srgbClr val="0000FF"/>
              </a:solidFill>
            </a:endParaRPr>
          </a:p>
          <a:p>
            <a:pPr marL="316531" indent="-316531">
              <a:spcBef>
                <a:spcPts val="442"/>
              </a:spcBef>
              <a:buClr>
                <a:schemeClr val="dk1"/>
              </a:buClr>
              <a:buSzPct val="25000"/>
              <a:buChar char="•"/>
              <a:defRPr/>
            </a:pPr>
            <a:r>
              <a:rPr lang="ko-KR" altLang="en-US" sz="2215">
                <a:solidFill>
                  <a:schemeClr val="dk1"/>
                </a:solidFill>
              </a:rPr>
              <a:t>수업 진행 방법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강의</a:t>
            </a:r>
            <a:r>
              <a:rPr lang="en-US" altLang="ko-KR" sz="1845">
                <a:solidFill>
                  <a:schemeClr val="dk1"/>
                </a:solidFill>
              </a:rPr>
              <a:t>(</a:t>
            </a:r>
            <a:r>
              <a:rPr lang="en-US" altLang="ko-KR" sz="1845"/>
              <a:t>25</a:t>
            </a:r>
            <a:r>
              <a:rPr lang="en-US" altLang="ko-KR" sz="1845">
                <a:solidFill>
                  <a:schemeClr val="dk1"/>
                </a:solidFill>
              </a:rPr>
              <a:t>%), </a:t>
            </a:r>
            <a:r>
              <a:rPr lang="ko-KR" altLang="en-US" sz="1845">
                <a:solidFill>
                  <a:schemeClr val="dk1"/>
                </a:solidFill>
              </a:rPr>
              <a:t>실습</a:t>
            </a:r>
            <a:r>
              <a:rPr lang="en-US" altLang="ko-KR" sz="1845">
                <a:solidFill>
                  <a:schemeClr val="dk1"/>
                </a:solidFill>
              </a:rPr>
              <a:t>/</a:t>
            </a:r>
            <a:r>
              <a:rPr lang="ko-KR" altLang="en-US" sz="1845">
                <a:solidFill>
                  <a:schemeClr val="dk1"/>
                </a:solidFill>
              </a:rPr>
              <a:t>토론</a:t>
            </a:r>
            <a:r>
              <a:rPr lang="en-US" altLang="ko-KR" sz="1845">
                <a:solidFill>
                  <a:schemeClr val="dk1"/>
                </a:solidFill>
              </a:rPr>
              <a:t>/</a:t>
            </a:r>
            <a:r>
              <a:rPr lang="ko-KR" altLang="en-US" sz="1845">
                <a:solidFill>
                  <a:schemeClr val="dk1"/>
                </a:solidFill>
              </a:rPr>
              <a:t>발표</a:t>
            </a:r>
            <a:r>
              <a:rPr lang="en-US" altLang="ko-KR" sz="1845">
                <a:solidFill>
                  <a:schemeClr val="dk1"/>
                </a:solidFill>
              </a:rPr>
              <a:t>(7</a:t>
            </a:r>
            <a:r>
              <a:rPr lang="en-US" altLang="ko-KR" sz="1845"/>
              <a:t>5</a:t>
            </a:r>
            <a:r>
              <a:rPr lang="en-US" altLang="ko-KR" sz="1845">
                <a:solidFill>
                  <a:schemeClr val="dk1"/>
                </a:solidFill>
              </a:rPr>
              <a:t>%)</a:t>
            </a:r>
          </a:p>
          <a:p>
            <a:pPr marL="685817" lvl="1" indent="-263776">
              <a:spcBef>
                <a:spcPts val="369"/>
              </a:spcBef>
              <a:buClr>
                <a:schemeClr val="dk1"/>
              </a:buClr>
              <a:buSzPct val="25000"/>
              <a:buChar char="–"/>
              <a:defRPr/>
            </a:pPr>
            <a:r>
              <a:rPr lang="ko-KR" altLang="en-US" sz="1845">
                <a:solidFill>
                  <a:schemeClr val="dk1"/>
                </a:solidFill>
              </a:rPr>
              <a:t>실습 </a:t>
            </a:r>
            <a:r>
              <a:rPr lang="en-US" altLang="ko-KR" sz="1845">
                <a:solidFill>
                  <a:schemeClr val="dk1"/>
                </a:solidFill>
              </a:rPr>
              <a:t>: </a:t>
            </a:r>
            <a:r>
              <a:rPr lang="ko-KR" altLang="en-US" sz="1845">
                <a:solidFill>
                  <a:schemeClr val="dk1"/>
                </a:solidFill>
              </a:rPr>
              <a:t>파이썬</a:t>
            </a:r>
          </a:p>
          <a:p>
            <a:pPr marL="685817" lvl="1" indent="-146542">
              <a:spcBef>
                <a:spcPts val="369"/>
              </a:spcBef>
              <a:buClr>
                <a:schemeClr val="dk1"/>
              </a:buClr>
              <a:buSzPct val="25000"/>
              <a:buNone/>
              <a:defRPr/>
            </a:pPr>
            <a:endParaRPr sz="1845">
              <a:solidFill>
                <a:schemeClr val="dk1"/>
              </a:solidFill>
            </a:endParaRPr>
          </a:p>
          <a:p>
            <a:pPr marL="316531" indent="-316531">
              <a:spcBef>
                <a:spcPts val="295"/>
              </a:spcBef>
              <a:buClr>
                <a:schemeClr val="dk1"/>
              </a:buClr>
              <a:buSzPct val="25000"/>
              <a:buNone/>
              <a:defRPr/>
            </a:pPr>
            <a:endParaRPr sz="1477">
              <a:solidFill>
                <a:schemeClr val="dk1"/>
              </a:solidFill>
            </a:endParaRPr>
          </a:p>
        </p:txBody>
      </p:sp>
      <p:pic>
        <p:nvPicPr>
          <p:cNvPr id="1026" name="Picture 2" descr="혼자 공부하는 머신러닝+딥러닝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72200" y="3248980"/>
            <a:ext cx="1894565" cy="259081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6777" y="1484784"/>
            <a:ext cx="5950446" cy="475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실습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30</a:t>
            </a:fld>
            <a:endParaRPr lang="en-US" altLang="ko-KR"/>
          </a:p>
        </p:txBody>
      </p:sp>
      <p:sp>
        <p:nvSpPr>
          <p:cNvPr id="34" name="직사각형 33"/>
          <p:cNvSpPr/>
          <p:nvPr/>
        </p:nvSpPr>
        <p:spPr>
          <a:xfrm>
            <a:off x="4295800" y="5590704"/>
            <a:ext cx="208823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999656" y="6273316"/>
            <a:ext cx="5472608" cy="45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파일 &gt; 다운로드 &gt; </a:t>
            </a:r>
            <a:r>
              <a:rPr lang="en-US" altLang="ko-KR" sz="2400" b="1">
                <a:solidFill>
                  <a:srgbClr val="FF0000"/>
                </a:solidFill>
              </a:rPr>
              <a:t>.ipynb</a:t>
            </a:r>
            <a:r>
              <a:rPr lang="ko-KR" altLang="en-US" sz="2400" b="1">
                <a:solidFill>
                  <a:srgbClr val="FF0000"/>
                </a:solidFill>
              </a:rPr>
              <a:t> 다운로드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[1/6]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31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445224"/>
            <a:ext cx="8172908" cy="132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범용 프로그래밍 언어로 코드 가독성/간결한 코딩을 강조한 언어.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Python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은 그리스 신화에서 그리스 중부 델파이를 지배하던 큰 뱀인데, 제우스의 아들 아폴로에 의해 화살을 맞고 죽게된다.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7568" y="1770926"/>
            <a:ext cx="4896544" cy="374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[2/6]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32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242215"/>
            <a:ext cx="8172908" cy="1328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네덜란드 개발자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Guido van Rossum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에 의해 개발됨.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세미콜론을 사용하지 않음. 콜론과 들여쓰기로 코딩블럭을 구성. 데이터의 형태를 선언하지 않는 것이 큰 특징.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4928" y="1880828"/>
            <a:ext cx="2086558" cy="320143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63658" y="1844401"/>
            <a:ext cx="4596774" cy="338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[3/6]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왜 파이썬 인가?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33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013176"/>
            <a:ext cx="8172908" cy="173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빠르고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쉽고 강력하며, 무료임.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점유율이 빠르게 증가하고 있으며, 구글에서 만들어진 소프트웨어의 50% 이상이 파이썬으로 만들어졌고 연구에도 많이 활용됨.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텐서플로우, 파이토치 등 딥러닝 플랫폼에서 많이 활용됨.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5440" y="1849817"/>
            <a:ext cx="7431373" cy="3087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[4/6]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34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013176"/>
            <a:ext cx="8172908" cy="173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2011년부터 개발하여 2015년에 오픈소스로 공개한 기계학습 라이브러리.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Python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을 이용하여 딥러닝 연산을 처리할 수 있음.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 수정없이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CPU/GPU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모드로 동작할 수 있는 장점이 있음.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2150" y="1943100"/>
            <a:ext cx="5219700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[5/6]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35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517232"/>
            <a:ext cx="7884876" cy="1329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개발하여 많이 사용되면서 가장 높은 점유을 유지하고 있음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딥러닝 모델을 설계한 후 변경하는 것이 자유롭지 않아 최적 구조를 찾는 등 연구분야에서는 파이토치가 유리하다는 평가도 있음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5440" y="1736915"/>
            <a:ext cx="727710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0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파이썬 &amp; 텐서플로우 소개 [6/6]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케라스?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36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5013176"/>
            <a:ext cx="8460940" cy="173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텐서플로우를 기반으로 딥러닝 관련 모델을 쉽게 만들기 위해서 개발된 오픈소스 머신러닝 라이브러리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기존에 만들어진 모델을 구현하는 것은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Keras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만으로도 충분히 할 수 있음</a:t>
            </a:r>
          </a:p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케라스 개발자가 구글로 이직하면 텐서플로우에서 공식적으로 지원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4575" y="2790825"/>
            <a:ext cx="4514850" cy="149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[1/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성능확인하기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37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"런타임" - "런타임유형변경"에서  하드웨어 가속기를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GPU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로 설정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9576" y="1916832"/>
            <a:ext cx="4657725" cy="439102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2999656" y="3068960"/>
            <a:ext cx="1584176" cy="64807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0927" y="1772816"/>
            <a:ext cx="4923144" cy="4406320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[2/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성능확인하기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38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"파일" - "노트열기"에서 "업로드"탭을열어 성능확인.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ipynb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를 끌어놓기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007768" y="3068960"/>
            <a:ext cx="792088" cy="792088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394185" y="1925959"/>
            <a:ext cx="792088" cy="389921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420520" y="5958211"/>
            <a:ext cx="2323552" cy="135085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[3/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성능확인하기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39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"런타임"-"모두 실행"을 클릭하여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cpu, ram, hdd, gpu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성능을 확인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1301" y="1738663"/>
            <a:ext cx="4336746" cy="4686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육군사관학교 컴퓨터과학과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r>
              <a:rPr lang="ko-KR"/>
              <a:t>프로그래밍 기초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Autofit/>
          </a:bodyPr>
          <a:lstStyle/>
          <a:p>
            <a:pPr lvl="0">
              <a:defRPr/>
            </a:pPr>
            <a:fld id="{00000000-1234-1234-1234-123412341234}" type="slidenum">
              <a:rPr lang="en-US" altLang="ko-KR"/>
              <a:pPr lvl="0">
                <a:defRPr/>
              </a:pPr>
              <a:t>4</a:t>
            </a:fld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  <a:defRPr/>
            </a:pPr>
            <a:r>
              <a:rPr lang="ko-KR"/>
              <a:t>과목 소개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4392" tIns="42185" rIns="84392" bIns="42185" anchor="t" anchorCtr="0">
            <a:normAutofit/>
          </a:bodyPr>
          <a:lstStyle/>
          <a:p>
            <a:pPr marL="316531" indent="-175557">
              <a:spcBef>
                <a:spcPts val="0"/>
              </a:spcBef>
              <a:buClr>
                <a:schemeClr val="dk1"/>
              </a:buClr>
              <a:buSzPct val="100000"/>
              <a:buNone/>
              <a:defRPr/>
            </a:pPr>
            <a:endParaRPr sz="2400" dirty="0"/>
          </a:p>
          <a:p>
            <a:pPr marL="316531" indent="-316531">
              <a:spcBef>
                <a:spcPts val="444"/>
              </a:spcBef>
              <a:buClr>
                <a:schemeClr val="dk1"/>
              </a:buClr>
              <a:buSzPct val="100000"/>
              <a:buChar char="•"/>
              <a:defRPr/>
            </a:pPr>
            <a:r>
              <a:rPr lang="ko-KR" altLang="en-US" sz="2400" dirty="0"/>
              <a:t>성적 측정 방법</a:t>
            </a:r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r>
              <a:rPr lang="ko-KR" altLang="en-US" sz="2031" dirty="0"/>
              <a:t>평가 단위</a:t>
            </a:r>
            <a:r>
              <a:rPr lang="en-US" altLang="ko-KR" sz="2031" dirty="0"/>
              <a:t>: </a:t>
            </a:r>
            <a:r>
              <a:rPr lang="ko-KR" altLang="en-US" sz="2031" dirty="0" err="1"/>
              <a:t>교반단위</a:t>
            </a:r>
            <a:endParaRPr lang="ko-KR" altLang="en-US" sz="2031" dirty="0"/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r>
              <a:rPr lang="ko-KR" altLang="en-US" sz="2031" dirty="0"/>
              <a:t>성적 산정 비율</a:t>
            </a:r>
            <a:r>
              <a:rPr lang="en-US" altLang="ko-KR" sz="2031" dirty="0"/>
              <a:t>: </a:t>
            </a:r>
            <a:r>
              <a:rPr lang="ko-KR" altLang="en-US" sz="2031" dirty="0"/>
              <a:t>수시 </a:t>
            </a:r>
            <a:r>
              <a:rPr lang="en-US" altLang="ko-KR" sz="2031" dirty="0"/>
              <a:t>30%, </a:t>
            </a:r>
            <a:r>
              <a:rPr lang="ko-KR" altLang="en-US" sz="2031" dirty="0"/>
              <a:t>중간 </a:t>
            </a:r>
            <a:r>
              <a:rPr lang="en-US" altLang="ko-KR" sz="2031" dirty="0"/>
              <a:t>30%, </a:t>
            </a:r>
            <a:r>
              <a:rPr lang="ko-KR" altLang="en-US" sz="2031" dirty="0"/>
              <a:t>기말 </a:t>
            </a:r>
            <a:r>
              <a:rPr lang="en-US" altLang="ko-KR" sz="2031" dirty="0"/>
              <a:t>40%</a:t>
            </a:r>
          </a:p>
          <a:p>
            <a:pPr marL="685817" lvl="1" indent="-144490">
              <a:spcBef>
                <a:spcPts val="376"/>
              </a:spcBef>
              <a:buClr>
                <a:schemeClr val="dk1"/>
              </a:buClr>
              <a:buSzPct val="100000"/>
              <a:buNone/>
              <a:defRPr/>
            </a:pPr>
            <a:endParaRPr sz="2031" dirty="0"/>
          </a:p>
          <a:p>
            <a:pPr marL="316531" indent="-316531">
              <a:spcBef>
                <a:spcPts val="444"/>
              </a:spcBef>
              <a:buClr>
                <a:schemeClr val="dk1"/>
              </a:buClr>
              <a:buSzPct val="100000"/>
              <a:buChar char="•"/>
              <a:defRPr/>
            </a:pPr>
            <a:r>
              <a:rPr lang="ko-KR" altLang="en-US" sz="2400" dirty="0"/>
              <a:t>수시 시험</a:t>
            </a:r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r>
              <a:rPr lang="ko-KR" altLang="en-US" sz="2031" dirty="0"/>
              <a:t>실기 </a:t>
            </a:r>
            <a:r>
              <a:rPr lang="en-US" altLang="ko-KR" sz="2031" dirty="0"/>
              <a:t>4</a:t>
            </a:r>
            <a:r>
              <a:rPr lang="ko-KR" altLang="en-US" sz="2031" dirty="0"/>
              <a:t>회 </a:t>
            </a:r>
            <a:r>
              <a:rPr lang="en-US" altLang="ko-KR" sz="2031" dirty="0"/>
              <a:t>: </a:t>
            </a:r>
            <a:r>
              <a:rPr lang="ko-KR" altLang="en-US" sz="2031" dirty="0"/>
              <a:t>기본 이론 </a:t>
            </a:r>
            <a:r>
              <a:rPr lang="en-US" altLang="ko-KR" sz="2031" dirty="0"/>
              <a:t>+ </a:t>
            </a:r>
            <a:r>
              <a:rPr lang="ko-KR" altLang="en-US" sz="2031" dirty="0"/>
              <a:t>프로그래밍 시험</a:t>
            </a:r>
            <a:endParaRPr lang="en-US" altLang="ko-KR" sz="2031" dirty="0"/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endParaRPr lang="ko-KR" altLang="en-US" sz="2031" dirty="0"/>
          </a:p>
          <a:p>
            <a:pPr marL="685817" lvl="1" indent="-263776">
              <a:spcBef>
                <a:spcPts val="376"/>
              </a:spcBef>
              <a:buClr>
                <a:schemeClr val="dk1"/>
              </a:buClr>
              <a:buSzPct val="100000"/>
              <a:buChar char="–"/>
              <a:defRPr/>
            </a:pPr>
            <a:endParaRPr lang="ko-KR" altLang="en-US" sz="2031" dirty="0"/>
          </a:p>
          <a:p>
            <a:pPr marL="316531" indent="-316531">
              <a:spcBef>
                <a:spcPts val="444"/>
              </a:spcBef>
              <a:buClr>
                <a:schemeClr val="dk1"/>
              </a:buClr>
              <a:buSzPct val="100000"/>
              <a:buChar char="•"/>
              <a:defRPr/>
            </a:pPr>
            <a:r>
              <a:rPr lang="ko-KR" altLang="en-US" sz="2400" dirty="0"/>
              <a:t>중간 및 기말 시험</a:t>
            </a:r>
            <a:r>
              <a:rPr lang="en-US" altLang="ko-KR" sz="2400" dirty="0"/>
              <a:t>: </a:t>
            </a:r>
            <a:r>
              <a:rPr lang="ko-KR" altLang="en-US" sz="2400" dirty="0"/>
              <a:t>프로그래밍 시험</a:t>
            </a:r>
          </a:p>
          <a:p>
            <a:pPr marL="685817" lvl="1" indent="-155335">
              <a:spcBef>
                <a:spcPts val="342"/>
              </a:spcBef>
              <a:buClr>
                <a:schemeClr val="dk1"/>
              </a:buClr>
              <a:buSzPct val="100000"/>
              <a:buNone/>
              <a:defRPr/>
            </a:pPr>
            <a:endParaRPr sz="184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00FF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예시코드 [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en-US" altLang="ko-KR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00220"/>
            <a:ext cx="8004726" cy="38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280" indent="-371280" algn="just" eaLnBrk="1" hangingPunct="1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딥러닝 코드 무작정 돌려보기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40</a:t>
            </a:fld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659396" y="6314925"/>
            <a:ext cx="8460940" cy="49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classification.ipynb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파일을 실행해서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classification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결과가 나오는지 확인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63" y="1786644"/>
            <a:ext cx="5717686" cy="4594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chemeClr val="accent3">
              <a:alpha val="1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확인 문제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631650"/>
            <a:ext cx="8004726" cy="5795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구글에서 제공하는 웹 브라우저 기반의 파이썬 실행 환경은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b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주피터 노트북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b.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크롬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아나콘다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코랩은 로컬 환경에서 작동하는 플랫폼인가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 (O/X)</a:t>
            </a: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코랩 노트북은 어디에서 실행 되나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내 컴퓨터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b.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드라이브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구글 클라우드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아마존 웹서비스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41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33" y="0"/>
              <a:ext cx="9091403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Any qusetions?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33" y="0"/>
              <a:ext cx="9091403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코랩 소개 및 기본사용법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933" y="0"/>
              <a:ext cx="9091403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None/>
              <a:defRPr lang="ko-KR" altLang="en-US"/>
            </a:pPr>
            <a:r>
              <a:rPr lang="ko-KR" altLang="en-US" sz="4400" b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목</a:t>
            </a:r>
            <a:r>
              <a:rPr lang="en-US" altLang="ko-KR" sz="4400" b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 </a:t>
            </a:r>
            <a:r>
              <a:rPr lang="ko-KR" altLang="en-US" sz="4400" b="0">
                <a:ln w="952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shade val="51000"/>
                        <a:satMod val="130000"/>
                      </a:schemeClr>
                    </a:gs>
                    <a:gs pos="80000">
                      <a:schemeClr val="accent1">
                        <a:shade val="93000"/>
                        <a:satMod val="130000"/>
                      </a:schemeClr>
                    </a:gs>
                    <a:gs pos="100000">
                      <a:schemeClr val="accent1">
                        <a:shade val="94000"/>
                        <a:satMod val="135000"/>
                      </a:schemeClr>
                    </a:gs>
                  </a:gsLst>
                  <a:lin ang="16200000" scaled="0"/>
                  <a:tileRect/>
                </a:gradFill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latin typeface="HY헤드라인M"/>
                <a:ea typeface="HY헤드라인M"/>
                <a:cs typeface="+mn-cs"/>
              </a:rPr>
              <a:t>차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583832" y="1484784"/>
            <a:ext cx="4126632" cy="532859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구글 회원가입하기</a:t>
            </a: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endParaRPr kumimoji="0" lang="en-US" altLang="ko-KR" sz="20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코랩 소개 &amp; 사용하기</a:t>
            </a: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endParaRPr kumimoji="0" lang="en-US" altLang="ko-KR" sz="20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파이썬 / 텐서플로우 소개</a:t>
            </a:r>
          </a:p>
          <a:p>
            <a:pPr marL="742950" lvl="1" indent="-285750" algn="l" defTabSz="871876" rtl="0" eaLnBrk="1" latinLnBrk="1" hangingPunct="1">
              <a:spcBef>
                <a:spcPct val="20000"/>
              </a:spcBef>
              <a:buFont typeface="Wingdings"/>
              <a:buChar char="§"/>
              <a:defRPr lang="ko-KR" altLang="en-US"/>
            </a:pPr>
            <a:endParaRPr kumimoji="0" lang="en-US" altLang="ko-KR" sz="18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r>
              <a:rPr kumimoji="0" lang="ko-KR" altLang="en-US" sz="2000" b="0" i="0" u="none" strike="noStrike" kern="1200" cap="none" normalizeH="0">
                <a:solidFill>
                  <a:schemeClr val="tx1"/>
                </a:solidFill>
                <a:latin typeface="HY헤드라인M"/>
                <a:ea typeface="HY헤드라인M"/>
              </a:rPr>
              <a:t>예시코드</a:t>
            </a:r>
          </a:p>
          <a:p>
            <a:pPr marL="342900" lvl="0" indent="-342900" algn="l" defTabSz="871876" rtl="0" eaLnBrk="1" latinLnBrk="1" hangingPunct="1">
              <a:spcBef>
                <a:spcPct val="20000"/>
              </a:spcBef>
              <a:buFont typeface="Wingdings"/>
              <a:buChar char="v"/>
              <a:defRPr lang="ko-KR" altLang="en-US"/>
            </a:pPr>
            <a:endParaRPr kumimoji="0" lang="en-US" altLang="ko-KR" sz="20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742950" lvl="1" indent="-285750" algn="l" defTabSz="871876" rtl="0" eaLnBrk="1" latinLnBrk="1" hangingPunct="1">
              <a:spcBef>
                <a:spcPct val="20000"/>
              </a:spcBef>
              <a:buFont typeface="Wingdings"/>
              <a:buChar char="§"/>
              <a:defRPr lang="ko-KR" altLang="en-US"/>
            </a:pPr>
            <a:endParaRPr kumimoji="0" lang="ko-KR" altLang="en-US" sz="1800" b="0" i="0" u="none" strike="noStrike" kern="1200" cap="none" normalizeH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376" y="1594296"/>
            <a:ext cx="3539399" cy="19787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84" y="3717032"/>
            <a:ext cx="3531203" cy="2000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[1/4]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7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google.com 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접속 후 "계정 만들기", "본인 계정" 선택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2105" y="1358960"/>
            <a:ext cx="3711926" cy="4466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[2/4]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8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개인정보 입력 후 "다음"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2113" y="1409596"/>
            <a:ext cx="6108062" cy="4513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5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구글 회원가입하기 [3/4]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15335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9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659396" y="6100659"/>
            <a:ext cx="8352928" cy="49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78" lvl="1" indent="-270033">
              <a:lnSpc>
                <a:spcPct val="150000"/>
              </a:lnSpc>
              <a:spcBef>
                <a:spcPct val="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필수 사항 및 원하는 정보 입력 후 "다음"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9372" y="1397436"/>
            <a:ext cx="4886748" cy="4695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1232</Words>
  <Application>Microsoft Office PowerPoint</Application>
  <PresentationFormat>화면 슬라이드 쇼(4:3)</PresentationFormat>
  <Paragraphs>257</Paragraphs>
  <Slides>42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HY헤드라인M</vt:lpstr>
      <vt:lpstr>맑은 고딕</vt:lpstr>
      <vt:lpstr>Arial</vt:lpstr>
      <vt:lpstr>Times New Roman</vt:lpstr>
      <vt:lpstr>Wingdings</vt:lpstr>
      <vt:lpstr>Office 테마</vt:lpstr>
      <vt:lpstr>인공지능 중심의 국방 ICT</vt:lpstr>
      <vt:lpstr>목  차</vt:lpstr>
      <vt:lpstr>과목 소개</vt:lpstr>
      <vt:lpstr>과목 소개</vt:lpstr>
      <vt:lpstr>코랩 소개 및 기본사용법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Any qusetions?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선형대수학  Linear Algebra</dc:title>
  <dc:creator>K.LEE</dc:creator>
  <cp:lastModifiedBy>이 종관</cp:lastModifiedBy>
  <cp:revision>417</cp:revision>
  <dcterms:created xsi:type="dcterms:W3CDTF">2013-02-05T02:36:43Z</dcterms:created>
  <dcterms:modified xsi:type="dcterms:W3CDTF">2023-02-27T22:56:36Z</dcterms:modified>
  <cp:version>0906.0100.01</cp:version>
</cp:coreProperties>
</file>